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257" r:id="rId6"/>
    <p:sldId id="259" r:id="rId7"/>
    <p:sldId id="265" r:id="rId8"/>
    <p:sldId id="287" r:id="rId9"/>
    <p:sldId id="274" r:id="rId10"/>
    <p:sldId id="275" r:id="rId11"/>
    <p:sldId id="288" r:id="rId12"/>
    <p:sldId id="276" r:id="rId13"/>
    <p:sldId id="277" r:id="rId14"/>
    <p:sldId id="289" r:id="rId15"/>
    <p:sldId id="278" r:id="rId16"/>
    <p:sldId id="270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90" r:id="rId26"/>
    <p:sldId id="291" r:id="rId27"/>
    <p:sldId id="264" r:id="rId2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6169"/>
    <a:srgbClr val="123E64"/>
    <a:srgbClr val="FF8641"/>
    <a:srgbClr val="149089"/>
    <a:srgbClr val="111111"/>
    <a:srgbClr val="CA0078"/>
    <a:srgbClr val="FFFFFF"/>
    <a:srgbClr val="73BFDD"/>
    <a:srgbClr val="141313"/>
    <a:srgbClr val="68D7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0" autoAdjust="0"/>
    <p:restoredTop sz="55127" autoAdjust="0"/>
  </p:normalViewPr>
  <p:slideViewPr>
    <p:cSldViewPr snapToObjects="1">
      <p:cViewPr varScale="1">
        <p:scale>
          <a:sx n="92" d="100"/>
          <a:sy n="92" d="100"/>
        </p:scale>
        <p:origin x="2744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4E9E7-0A46-C642-B1CD-9F43F63A761F}" type="datetime1">
              <a:rPr lang="en-US" smtClean="0"/>
              <a:t>2/7/18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0FFE6-5FBB-9B41-A19C-338E023F0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770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7FED-970C-2049-96AE-96BD1BA5E2DA}" type="datetime1">
              <a:rPr lang="en-US" smtClean="0"/>
              <a:t>2/7/18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48085-8ED8-F544-9D86-69C4C46BE9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602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53575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7530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02986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endParaRPr lang="nb-NO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7559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rtl="0"/>
            <a:endParaRPr lang="nb-NO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32234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47692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6643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lv-LV" sz="1200" b="0" i="0" kern="1200" dirty="0" err="1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4964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43961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53269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3401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4197858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endParaRPr lang="nb-NO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49049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87864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86282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17804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58962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08912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66623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90570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76238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20320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789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9702"/>
            <a:ext cx="7772400" cy="1102519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white">
    <p:bg>
      <p:bgPr>
        <a:blipFill dpi="0" rotWithShape="1">
          <a:blip r:embed="rId2">
            <a:alphaModFix amt="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943087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761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876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9927"/>
            <a:ext cx="8229600" cy="282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49" r:id="rId2"/>
    <p:sldLayoutId id="2147483655" r:id="rId3"/>
    <p:sldLayoutId id="2147483692" r:id="rId4"/>
    <p:sldLayoutId id="2147483689" r:id="rId5"/>
    <p:sldLayoutId id="2147483691" r:id="rId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Museo Sans 100"/>
          <a:ea typeface="+mj-ea"/>
          <a:cs typeface="Museo Sans 10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2000" b="0" i="0" strike="noStrike" kern="1200">
          <a:solidFill>
            <a:schemeClr val="tx1"/>
          </a:solidFill>
          <a:latin typeface="Museo Sans 300"/>
          <a:ea typeface="+mn-ea"/>
          <a:cs typeface="Museo Sans 30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12573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tiff"/><Relationship Id="rId4" Type="http://schemas.openxmlformats.org/officeDocument/2006/relationships/image" Target="../media/image6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6453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5436096" y="555526"/>
            <a:ext cx="3528392" cy="3671987"/>
          </a:xfrm>
        </p:spPr>
        <p:txBody>
          <a:bodyPr>
            <a:normAutofit/>
          </a:bodyPr>
          <a:lstStyle/>
          <a:p>
            <a:r>
              <a:rPr lang="en-AU" dirty="0"/>
              <a:t>2008</a:t>
            </a:r>
          </a:p>
          <a:p>
            <a:endParaRPr lang="en-AU" dirty="0"/>
          </a:p>
          <a:p>
            <a:r>
              <a:rPr lang="en-AU" dirty="0"/>
              <a:t>Started with </a:t>
            </a:r>
            <a:r>
              <a:rPr lang="nb-NO" dirty="0"/>
              <a:t>Google </a:t>
            </a:r>
            <a:r>
              <a:rPr lang="nb-NO" dirty="0" err="1"/>
              <a:t>App</a:t>
            </a:r>
            <a:r>
              <a:rPr lang="nb-NO" dirty="0"/>
              <a:t> Engine</a:t>
            </a:r>
          </a:p>
          <a:p>
            <a:r>
              <a:rPr lang="en-AU" dirty="0"/>
              <a:t>Different approach comparing with AWS and Azure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6EC977-F535-DC46-82AC-A3EF680FD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23478"/>
            <a:ext cx="3888432" cy="38884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7A58B5-C6BC-5345-B9B0-C4119AF97B8D}"/>
              </a:ext>
            </a:extLst>
          </p:cNvPr>
          <p:cNvSpPr/>
          <p:nvPr/>
        </p:nvSpPr>
        <p:spPr>
          <a:xfrm>
            <a:off x="611560" y="3873716"/>
            <a:ext cx="7742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GANT, </a:t>
            </a:r>
            <a:r>
              <a:rPr lang="nb-NO" dirty="0" err="1"/>
              <a:t>Lush</a:t>
            </a:r>
            <a:r>
              <a:rPr lang="nb-NO" dirty="0"/>
              <a:t>, HSBS, M&amp;S</a:t>
            </a:r>
          </a:p>
        </p:txBody>
      </p:sp>
    </p:spTree>
    <p:extLst>
      <p:ext uri="{BB962C8B-B14F-4D97-AF65-F5344CB8AC3E}">
        <p14:creationId xmlns:p14="http://schemas.microsoft.com/office/powerpoint/2010/main" val="1964911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256835-00C1-8E41-8A10-3BDB64EC1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23478"/>
            <a:ext cx="7488832" cy="426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840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5436096" y="555526"/>
            <a:ext cx="3528392" cy="367198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GCP is most attractive to cloud-native companies and those that want to 'run like Google.’</a:t>
            </a:r>
          </a:p>
          <a:p>
            <a:endParaRPr lang="en-US" dirty="0"/>
          </a:p>
          <a:p>
            <a:r>
              <a:rPr lang="en-US" dirty="0"/>
              <a:t>It has a strong offering in containers, since Google developed the Kubernetes standard that AWS and Azure now offer</a:t>
            </a:r>
          </a:p>
          <a:p>
            <a:endParaRPr lang="en-US" dirty="0"/>
          </a:p>
          <a:p>
            <a:r>
              <a:rPr lang="en-US" dirty="0"/>
              <a:t>GCP specializes in high compute offerings like Big Data, analytics and machine learning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6EC977-F535-DC46-82AC-A3EF680FD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23478"/>
            <a:ext cx="3888432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59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6499D2-C3DC-AE44-BDAF-D059CA1ED639}"/>
              </a:ext>
            </a:extLst>
          </p:cNvPr>
          <p:cNvSpPr txBox="1"/>
          <p:nvPr/>
        </p:nvSpPr>
        <p:spPr>
          <a:xfrm>
            <a:off x="539550" y="1851670"/>
            <a:ext cx="266429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EC2 </a:t>
            </a:r>
          </a:p>
          <a:p>
            <a:r>
              <a:rPr lang="en-US" sz="1400" dirty="0"/>
              <a:t>EC2 Auto Scaling</a:t>
            </a:r>
          </a:p>
          <a:p>
            <a:r>
              <a:rPr lang="en-US" sz="1400" dirty="0"/>
              <a:t>Elastic Container Service</a:t>
            </a:r>
          </a:p>
          <a:p>
            <a:r>
              <a:rPr lang="en-US" sz="1400" dirty="0"/>
              <a:t>EKS</a:t>
            </a:r>
          </a:p>
          <a:p>
            <a:r>
              <a:rPr lang="en-US" sz="1400" dirty="0"/>
              <a:t>Elastic Container Registry</a:t>
            </a:r>
          </a:p>
          <a:p>
            <a:r>
              <a:rPr lang="en-US" sz="1400" dirty="0" err="1"/>
              <a:t>Lightsail</a:t>
            </a:r>
            <a:endParaRPr lang="en-US" sz="1400" dirty="0"/>
          </a:p>
          <a:p>
            <a:r>
              <a:rPr lang="en-US" sz="1400" dirty="0"/>
              <a:t>Batch</a:t>
            </a:r>
          </a:p>
          <a:p>
            <a:r>
              <a:rPr lang="en-US" sz="1400" dirty="0"/>
              <a:t>Elastic Beanstalk</a:t>
            </a:r>
          </a:p>
          <a:p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Fargate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400" dirty="0"/>
              <a:t>Lambda</a:t>
            </a:r>
          </a:p>
          <a:p>
            <a:r>
              <a:rPr lang="en-US" sz="1400" dirty="0" err="1"/>
              <a:t>Serverless</a:t>
            </a:r>
            <a:r>
              <a:rPr lang="en-US" sz="1400" dirty="0"/>
              <a:t> Application Repository</a:t>
            </a:r>
          </a:p>
          <a:p>
            <a:r>
              <a:rPr lang="en-US" sz="1400" dirty="0"/>
              <a:t>VMware Cloud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6E17DE-34F2-D34C-BEF6-6A54EF71CCC5}"/>
              </a:ext>
            </a:extLst>
          </p:cNvPr>
          <p:cNvCxnSpPr>
            <a:cxnSpLocks/>
          </p:cNvCxnSpPr>
          <p:nvPr/>
        </p:nvCxnSpPr>
        <p:spPr>
          <a:xfrm>
            <a:off x="3203848" y="843558"/>
            <a:ext cx="0" cy="40324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322B33-0B7E-FD4E-A761-B68C2D2332BD}"/>
              </a:ext>
            </a:extLst>
          </p:cNvPr>
          <p:cNvCxnSpPr>
            <a:cxnSpLocks/>
          </p:cNvCxnSpPr>
          <p:nvPr/>
        </p:nvCxnSpPr>
        <p:spPr>
          <a:xfrm>
            <a:off x="6516216" y="843558"/>
            <a:ext cx="0" cy="40324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024D6B6-F33E-FF4F-B90C-D4CE0CCD1C39}"/>
              </a:ext>
            </a:extLst>
          </p:cNvPr>
          <p:cNvSpPr txBox="1"/>
          <p:nvPr/>
        </p:nvSpPr>
        <p:spPr>
          <a:xfrm>
            <a:off x="3527881" y="1851670"/>
            <a:ext cx="266429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Virtual Machines</a:t>
            </a:r>
          </a:p>
          <a:p>
            <a:r>
              <a:rPr lang="en-US" sz="1400" dirty="0"/>
              <a:t>Virtual Machine Scale Sets</a:t>
            </a:r>
          </a:p>
          <a:p>
            <a:r>
              <a:rPr lang="en-US" sz="1400" dirty="0"/>
              <a:t>App Service</a:t>
            </a:r>
          </a:p>
          <a:p>
            <a:r>
              <a:rPr lang="en-US" sz="1400" dirty="0"/>
              <a:t>Functions</a:t>
            </a:r>
          </a:p>
          <a:p>
            <a:r>
              <a:rPr lang="en-US" sz="1400" dirty="0"/>
              <a:t>Azure Container Service</a:t>
            </a:r>
          </a:p>
          <a:p>
            <a:r>
              <a:rPr lang="en-US" sz="1400" dirty="0"/>
              <a:t>Container Instances</a:t>
            </a:r>
          </a:p>
          <a:p>
            <a:r>
              <a:rPr lang="en-US" sz="1400" dirty="0"/>
              <a:t>Container Registry</a:t>
            </a:r>
          </a:p>
          <a:p>
            <a:r>
              <a:rPr lang="en-US" sz="1400" dirty="0"/>
              <a:t>Service Fabric</a:t>
            </a:r>
          </a:p>
          <a:p>
            <a:r>
              <a:rPr lang="en-US" sz="1400" dirty="0"/>
              <a:t>App Service</a:t>
            </a:r>
          </a:p>
          <a:p>
            <a:r>
              <a:rPr lang="en-US" sz="1400" dirty="0"/>
              <a:t>Batch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46BD00-6908-9147-9F3A-F4A23582066B}"/>
              </a:ext>
            </a:extLst>
          </p:cNvPr>
          <p:cNvSpPr txBox="1"/>
          <p:nvPr/>
        </p:nvSpPr>
        <p:spPr>
          <a:xfrm>
            <a:off x="6660232" y="1851670"/>
            <a:ext cx="2664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Compute Engines</a:t>
            </a:r>
          </a:p>
          <a:p>
            <a:r>
              <a:rPr lang="en-US" sz="1400" dirty="0"/>
              <a:t>Kubernetes</a:t>
            </a:r>
          </a:p>
          <a:p>
            <a:r>
              <a:rPr lang="en-US" sz="1400" dirty="0"/>
              <a:t>App Engine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Cloud Functions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EC1BCE-A003-7E4A-83AF-809CA1F75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53992"/>
            <a:ext cx="1944217" cy="10936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50C9218-0C0E-B74E-9331-8C497AE82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904" y="207242"/>
            <a:ext cx="2037524" cy="10663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D990B2B-5206-0249-AB85-A3CBF62AED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8264" y="207242"/>
            <a:ext cx="1272631" cy="127263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186B2A6-A621-5841-A067-CD3710F13540}"/>
              </a:ext>
            </a:extLst>
          </p:cNvPr>
          <p:cNvSpPr txBox="1"/>
          <p:nvPr/>
        </p:nvSpPr>
        <p:spPr>
          <a:xfrm rot="16200000">
            <a:off x="-1062266" y="1129501"/>
            <a:ext cx="2752677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Compute</a:t>
            </a:r>
            <a:endParaRPr lang="nb-NO" sz="4000" b="1" dirty="0">
              <a:solidFill>
                <a:schemeClr val="bg1">
                  <a:lumMod val="8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7729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6499D2-C3DC-AE44-BDAF-D059CA1ED639}"/>
              </a:ext>
            </a:extLst>
          </p:cNvPr>
          <p:cNvSpPr txBox="1"/>
          <p:nvPr/>
        </p:nvSpPr>
        <p:spPr>
          <a:xfrm>
            <a:off x="539550" y="1851670"/>
            <a:ext cx="26642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S3</a:t>
            </a:r>
          </a:p>
          <a:p>
            <a:r>
              <a:rPr lang="en-US" sz="1400" dirty="0"/>
              <a:t>EBS</a:t>
            </a:r>
          </a:p>
          <a:p>
            <a:r>
              <a:rPr lang="en-US" sz="1400" dirty="0"/>
              <a:t>Elastic File System</a:t>
            </a:r>
          </a:p>
          <a:p>
            <a:r>
              <a:rPr lang="en-US" sz="1400" dirty="0"/>
              <a:t>Glacier</a:t>
            </a:r>
          </a:p>
          <a:p>
            <a:r>
              <a:rPr lang="en-US" sz="1400" dirty="0"/>
              <a:t>Storage Gateway</a:t>
            </a:r>
          </a:p>
          <a:p>
            <a:r>
              <a:rPr lang="en-US" sz="1400" dirty="0"/>
              <a:t>Snowball</a:t>
            </a:r>
          </a:p>
          <a:p>
            <a:r>
              <a:rPr lang="en-US" sz="1400" dirty="0"/>
              <a:t>Snowball Edge</a:t>
            </a:r>
          </a:p>
          <a:p>
            <a:r>
              <a:rPr lang="en-US" sz="1400" dirty="0"/>
              <a:t>Snowmobile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6E17DE-34F2-D34C-BEF6-6A54EF71CCC5}"/>
              </a:ext>
            </a:extLst>
          </p:cNvPr>
          <p:cNvCxnSpPr>
            <a:cxnSpLocks/>
          </p:cNvCxnSpPr>
          <p:nvPr/>
        </p:nvCxnSpPr>
        <p:spPr>
          <a:xfrm>
            <a:off x="3203848" y="843558"/>
            <a:ext cx="0" cy="40324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322B33-0B7E-FD4E-A761-B68C2D2332BD}"/>
              </a:ext>
            </a:extLst>
          </p:cNvPr>
          <p:cNvCxnSpPr>
            <a:cxnSpLocks/>
          </p:cNvCxnSpPr>
          <p:nvPr/>
        </p:nvCxnSpPr>
        <p:spPr>
          <a:xfrm>
            <a:off x="6516216" y="843558"/>
            <a:ext cx="0" cy="40324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024D6B6-F33E-FF4F-B90C-D4CE0CCD1C39}"/>
              </a:ext>
            </a:extLst>
          </p:cNvPr>
          <p:cNvSpPr txBox="1"/>
          <p:nvPr/>
        </p:nvSpPr>
        <p:spPr>
          <a:xfrm>
            <a:off x="3527881" y="1851670"/>
            <a:ext cx="26642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Storage</a:t>
            </a:r>
          </a:p>
          <a:p>
            <a:r>
              <a:rPr lang="en-US" sz="1400" dirty="0"/>
              <a:t>Blob Storage</a:t>
            </a:r>
          </a:p>
          <a:p>
            <a:r>
              <a:rPr lang="en-US" sz="1400" dirty="0"/>
              <a:t>Archive Storage</a:t>
            </a:r>
          </a:p>
          <a:p>
            <a:r>
              <a:rPr lang="en-US" sz="1400" dirty="0"/>
              <a:t>Queue Storage</a:t>
            </a:r>
          </a:p>
          <a:p>
            <a:r>
              <a:rPr lang="en-US" sz="1400" dirty="0"/>
              <a:t>File Storage</a:t>
            </a:r>
          </a:p>
          <a:p>
            <a:r>
              <a:rPr lang="en-US" sz="1400" dirty="0"/>
              <a:t>Disk Storage</a:t>
            </a:r>
          </a:p>
          <a:p>
            <a:r>
              <a:rPr lang="en-US" sz="1400" dirty="0"/>
              <a:t>Data Lake Storage</a:t>
            </a:r>
          </a:p>
          <a:p>
            <a:r>
              <a:rPr lang="en-US" sz="1400" dirty="0" err="1"/>
              <a:t>StorSimple</a:t>
            </a:r>
            <a:endParaRPr lang="en-US" sz="1400" dirty="0"/>
          </a:p>
          <a:p>
            <a:r>
              <a:rPr lang="en-US" sz="1400" dirty="0"/>
              <a:t>Backup</a:t>
            </a:r>
          </a:p>
          <a:p>
            <a:r>
              <a:rPr lang="en-US" sz="1400" dirty="0"/>
              <a:t>Site Recovery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46BD00-6908-9147-9F3A-F4A23582066B}"/>
              </a:ext>
            </a:extLst>
          </p:cNvPr>
          <p:cNvSpPr txBox="1"/>
          <p:nvPr/>
        </p:nvSpPr>
        <p:spPr>
          <a:xfrm>
            <a:off x="6660232" y="1851670"/>
            <a:ext cx="266429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Cloud Storage</a:t>
            </a:r>
          </a:p>
          <a:p>
            <a:r>
              <a:rPr lang="en-US" sz="1400" dirty="0"/>
              <a:t>Persistent Disk</a:t>
            </a:r>
          </a:p>
          <a:p>
            <a:r>
              <a:rPr lang="en-US" sz="1400" dirty="0"/>
              <a:t>Google Transfer Appliance</a:t>
            </a:r>
          </a:p>
          <a:p>
            <a:r>
              <a:rPr lang="en-US" sz="1400" dirty="0"/>
              <a:t>Cloud Storage Transfer Service</a:t>
            </a:r>
          </a:p>
          <a:p>
            <a:r>
              <a:rPr lang="en-US" sz="1400" dirty="0" err="1"/>
              <a:t>BigQuery</a:t>
            </a:r>
            <a:r>
              <a:rPr lang="en-US" sz="1400" dirty="0"/>
              <a:t> Data Transfer Service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EC1BCE-A003-7E4A-83AF-809CA1F75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53992"/>
            <a:ext cx="1944217" cy="10936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50C9218-0C0E-B74E-9331-8C497AE82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904" y="207242"/>
            <a:ext cx="2037524" cy="10663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D990B2B-5206-0249-AB85-A3CBF62AED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8264" y="207242"/>
            <a:ext cx="1272631" cy="12726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A913B8-8826-ED41-AD8E-C597C58E4D19}"/>
              </a:ext>
            </a:extLst>
          </p:cNvPr>
          <p:cNvSpPr txBox="1"/>
          <p:nvPr/>
        </p:nvSpPr>
        <p:spPr>
          <a:xfrm rot="16200000">
            <a:off x="-902766" y="1129501"/>
            <a:ext cx="2433680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Storage</a:t>
            </a:r>
            <a:endParaRPr lang="nb-NO" sz="4000" b="1" dirty="0">
              <a:solidFill>
                <a:schemeClr val="bg1">
                  <a:lumMod val="8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13770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6499D2-C3DC-AE44-BDAF-D059CA1ED639}"/>
              </a:ext>
            </a:extLst>
          </p:cNvPr>
          <p:cNvSpPr txBox="1"/>
          <p:nvPr/>
        </p:nvSpPr>
        <p:spPr>
          <a:xfrm>
            <a:off x="539550" y="1851670"/>
            <a:ext cx="266429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Aurora</a:t>
            </a:r>
          </a:p>
          <a:p>
            <a:r>
              <a:rPr lang="en-US" sz="1400" dirty="0"/>
              <a:t>RDS</a:t>
            </a:r>
          </a:p>
          <a:p>
            <a:r>
              <a:rPr lang="en-US" sz="1400" dirty="0" err="1"/>
              <a:t>DynamoDB</a:t>
            </a:r>
            <a:endParaRPr lang="en-US" sz="1400" dirty="0"/>
          </a:p>
          <a:p>
            <a:r>
              <a:rPr lang="en-US" sz="1400" dirty="0" err="1"/>
              <a:t>ElastiCache</a:t>
            </a:r>
            <a:endParaRPr lang="en-US" sz="1400" dirty="0"/>
          </a:p>
          <a:p>
            <a:r>
              <a:rPr lang="en-US" sz="1400" dirty="0"/>
              <a:t>Redshift</a:t>
            </a:r>
          </a:p>
          <a:p>
            <a:r>
              <a:rPr lang="en-US" sz="1400" dirty="0"/>
              <a:t>Neptune</a:t>
            </a:r>
          </a:p>
          <a:p>
            <a:r>
              <a:rPr lang="en-US" sz="1400" dirty="0"/>
              <a:t>DB Migration Service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6E17DE-34F2-D34C-BEF6-6A54EF71CCC5}"/>
              </a:ext>
            </a:extLst>
          </p:cNvPr>
          <p:cNvCxnSpPr>
            <a:cxnSpLocks/>
          </p:cNvCxnSpPr>
          <p:nvPr/>
        </p:nvCxnSpPr>
        <p:spPr>
          <a:xfrm>
            <a:off x="3203848" y="843558"/>
            <a:ext cx="0" cy="40324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322B33-0B7E-FD4E-A761-B68C2D2332BD}"/>
              </a:ext>
            </a:extLst>
          </p:cNvPr>
          <p:cNvCxnSpPr>
            <a:cxnSpLocks/>
          </p:cNvCxnSpPr>
          <p:nvPr/>
        </p:nvCxnSpPr>
        <p:spPr>
          <a:xfrm>
            <a:off x="6516216" y="843558"/>
            <a:ext cx="0" cy="40324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024D6B6-F33E-FF4F-B90C-D4CE0CCD1C39}"/>
              </a:ext>
            </a:extLst>
          </p:cNvPr>
          <p:cNvSpPr txBox="1"/>
          <p:nvPr/>
        </p:nvSpPr>
        <p:spPr>
          <a:xfrm>
            <a:off x="3527881" y="1851670"/>
            <a:ext cx="266429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SQL Database</a:t>
            </a:r>
          </a:p>
          <a:p>
            <a:r>
              <a:rPr lang="en-US" sz="1400" dirty="0"/>
              <a:t>Database for MySQL</a:t>
            </a:r>
          </a:p>
          <a:p>
            <a:r>
              <a:rPr lang="en-US" sz="1400" dirty="0"/>
              <a:t>Database for PostgreSQL</a:t>
            </a:r>
          </a:p>
          <a:p>
            <a:r>
              <a:rPr lang="en-US" sz="1400" dirty="0"/>
              <a:t>SQL Data Warehouse</a:t>
            </a:r>
          </a:p>
          <a:p>
            <a:r>
              <a:rPr lang="en-US" sz="1400" dirty="0"/>
              <a:t>SQL Server Stretch Database </a:t>
            </a:r>
          </a:p>
          <a:p>
            <a:r>
              <a:rPr lang="en-US" sz="1400" dirty="0"/>
              <a:t>Cosmos DB</a:t>
            </a:r>
          </a:p>
          <a:p>
            <a:r>
              <a:rPr lang="en-US" sz="1400" dirty="0" err="1"/>
              <a:t>Redis</a:t>
            </a:r>
            <a:r>
              <a:rPr lang="en-US" sz="1400" dirty="0"/>
              <a:t> Cache</a:t>
            </a:r>
          </a:p>
          <a:p>
            <a:r>
              <a:rPr lang="en-US" sz="1400" dirty="0"/>
              <a:t>Azure Database Migration Service</a:t>
            </a:r>
          </a:p>
          <a:p>
            <a:endParaRPr 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46BD00-6908-9147-9F3A-F4A23582066B}"/>
              </a:ext>
            </a:extLst>
          </p:cNvPr>
          <p:cNvSpPr txBox="1"/>
          <p:nvPr/>
        </p:nvSpPr>
        <p:spPr>
          <a:xfrm>
            <a:off x="6660232" y="1851670"/>
            <a:ext cx="2664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Cloud SQL</a:t>
            </a:r>
          </a:p>
          <a:p>
            <a:r>
              <a:rPr lang="en-US" sz="1400" dirty="0"/>
              <a:t>Cloud </a:t>
            </a:r>
            <a:r>
              <a:rPr lang="en-US" sz="1400" dirty="0" err="1"/>
              <a:t>BigTable</a:t>
            </a:r>
            <a:endParaRPr lang="en-US" sz="1400" dirty="0"/>
          </a:p>
          <a:p>
            <a:r>
              <a:rPr lang="en-US" sz="1400" dirty="0"/>
              <a:t>Cloud Spanner</a:t>
            </a:r>
          </a:p>
          <a:p>
            <a:r>
              <a:rPr lang="en-US" sz="1400" dirty="0"/>
              <a:t>Cloud </a:t>
            </a:r>
            <a:r>
              <a:rPr lang="en-US" sz="1400" dirty="0" err="1"/>
              <a:t>Datastore</a:t>
            </a:r>
            <a:endParaRPr lang="en-US" sz="1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EC1BCE-A003-7E4A-83AF-809CA1F75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53992"/>
            <a:ext cx="1944217" cy="10936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50C9218-0C0E-B74E-9331-8C497AE82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904" y="207242"/>
            <a:ext cx="2037524" cy="10663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D990B2B-5206-0249-AB85-A3CBF62AED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8264" y="207242"/>
            <a:ext cx="1272631" cy="12726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71D6F3-9B67-604B-9718-CA61CC7D0F0C}"/>
              </a:ext>
            </a:extLst>
          </p:cNvPr>
          <p:cNvSpPr txBox="1"/>
          <p:nvPr/>
        </p:nvSpPr>
        <p:spPr>
          <a:xfrm rot="16200000">
            <a:off x="-1125583" y="1129501"/>
            <a:ext cx="2879314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Database</a:t>
            </a:r>
            <a:endParaRPr lang="nb-NO" sz="4000" b="1" dirty="0">
              <a:solidFill>
                <a:schemeClr val="bg1">
                  <a:lumMod val="8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1105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6499D2-C3DC-AE44-BDAF-D059CA1ED639}"/>
              </a:ext>
            </a:extLst>
          </p:cNvPr>
          <p:cNvSpPr txBox="1"/>
          <p:nvPr/>
        </p:nvSpPr>
        <p:spPr>
          <a:xfrm>
            <a:off x="539550" y="1851670"/>
            <a:ext cx="26642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Amazon VPC</a:t>
            </a:r>
          </a:p>
          <a:p>
            <a:r>
              <a:rPr lang="en-US" sz="1400" dirty="0"/>
              <a:t>Amazon </a:t>
            </a:r>
            <a:r>
              <a:rPr lang="en-US" sz="1400" dirty="0" err="1"/>
              <a:t>CloudFront</a:t>
            </a:r>
            <a:endParaRPr lang="en-US" sz="1400" dirty="0"/>
          </a:p>
          <a:p>
            <a:r>
              <a:rPr lang="en-US" sz="1400" dirty="0"/>
              <a:t>Amazon Route 53</a:t>
            </a:r>
          </a:p>
          <a:p>
            <a:r>
              <a:rPr lang="en-US" sz="1400" dirty="0"/>
              <a:t>Amazon API Gateway</a:t>
            </a:r>
          </a:p>
          <a:p>
            <a:r>
              <a:rPr lang="en-US" sz="1400" dirty="0"/>
              <a:t>Elastic Load Balancing</a:t>
            </a:r>
          </a:p>
          <a:p>
            <a:r>
              <a:rPr lang="en-US" sz="1400" dirty="0"/>
              <a:t>AWS Direct Connect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6E17DE-34F2-D34C-BEF6-6A54EF71CCC5}"/>
              </a:ext>
            </a:extLst>
          </p:cNvPr>
          <p:cNvCxnSpPr>
            <a:cxnSpLocks/>
          </p:cNvCxnSpPr>
          <p:nvPr/>
        </p:nvCxnSpPr>
        <p:spPr>
          <a:xfrm>
            <a:off x="3203848" y="843558"/>
            <a:ext cx="0" cy="40324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322B33-0B7E-FD4E-A761-B68C2D2332BD}"/>
              </a:ext>
            </a:extLst>
          </p:cNvPr>
          <p:cNvCxnSpPr>
            <a:cxnSpLocks/>
          </p:cNvCxnSpPr>
          <p:nvPr/>
        </p:nvCxnSpPr>
        <p:spPr>
          <a:xfrm>
            <a:off x="6516216" y="843558"/>
            <a:ext cx="0" cy="40324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024D6B6-F33E-FF4F-B90C-D4CE0CCD1C39}"/>
              </a:ext>
            </a:extLst>
          </p:cNvPr>
          <p:cNvSpPr txBox="1"/>
          <p:nvPr/>
        </p:nvSpPr>
        <p:spPr>
          <a:xfrm>
            <a:off x="3527881" y="1851670"/>
            <a:ext cx="26642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Virtual Network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Content Delivery Network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Azure DNS</a:t>
            </a:r>
          </a:p>
          <a:p>
            <a:r>
              <a:rPr lang="en-US" sz="1400" dirty="0"/>
              <a:t>Application Gateway</a:t>
            </a:r>
          </a:p>
          <a:p>
            <a:r>
              <a:rPr lang="en-US" sz="1400" dirty="0"/>
              <a:t>VPN Gateway</a:t>
            </a:r>
          </a:p>
          <a:p>
            <a:r>
              <a:rPr lang="en-US" sz="1400" dirty="0"/>
              <a:t>Load Balancer</a:t>
            </a:r>
          </a:p>
          <a:p>
            <a:r>
              <a:rPr lang="en-US" sz="1400" dirty="0"/>
              <a:t>Traffic Manager</a:t>
            </a:r>
          </a:p>
          <a:p>
            <a:r>
              <a:rPr lang="en-US" sz="1400" dirty="0"/>
              <a:t>ExpressRoute</a:t>
            </a:r>
          </a:p>
          <a:p>
            <a:r>
              <a:rPr lang="en-US" sz="1400" dirty="0"/>
              <a:t>Network Watcher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46BD00-6908-9147-9F3A-F4A23582066B}"/>
              </a:ext>
            </a:extLst>
          </p:cNvPr>
          <p:cNvSpPr txBox="1"/>
          <p:nvPr/>
        </p:nvSpPr>
        <p:spPr>
          <a:xfrm>
            <a:off x="6660232" y="1851670"/>
            <a:ext cx="26642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VPC</a:t>
            </a:r>
          </a:p>
          <a:p>
            <a:r>
              <a:rPr lang="en-US" sz="1400" dirty="0"/>
              <a:t>Cloud Load Balancing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Cloud CDN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Cloud DNS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Cloud Interconnect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Network Service Tiers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EC1BCE-A003-7E4A-83AF-809CA1F75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53992"/>
            <a:ext cx="1944217" cy="10936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50C9218-0C0E-B74E-9331-8C497AE82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904" y="207242"/>
            <a:ext cx="2037524" cy="10663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D990B2B-5206-0249-AB85-A3CBF62AED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8264" y="207242"/>
            <a:ext cx="1272631" cy="12726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0FB7D5-6BA6-9A4E-8E2C-74797130FD52}"/>
              </a:ext>
            </a:extLst>
          </p:cNvPr>
          <p:cNvSpPr txBox="1"/>
          <p:nvPr/>
        </p:nvSpPr>
        <p:spPr>
          <a:xfrm rot="16200000">
            <a:off x="-1496850" y="1497727"/>
            <a:ext cx="3547766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Networking</a:t>
            </a:r>
            <a:endParaRPr lang="nb-NO" sz="4000" b="1" dirty="0">
              <a:solidFill>
                <a:schemeClr val="bg1">
                  <a:lumMod val="8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0759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6499D2-C3DC-AE44-BDAF-D059CA1ED639}"/>
              </a:ext>
            </a:extLst>
          </p:cNvPr>
          <p:cNvSpPr txBox="1"/>
          <p:nvPr/>
        </p:nvSpPr>
        <p:spPr>
          <a:xfrm>
            <a:off x="539550" y="1851670"/>
            <a:ext cx="266429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IAM</a:t>
            </a:r>
          </a:p>
          <a:p>
            <a:r>
              <a:rPr lang="en-US" sz="1400" dirty="0"/>
              <a:t>Organizations</a:t>
            </a:r>
          </a:p>
          <a:p>
            <a:r>
              <a:rPr lang="en-US" sz="1400" dirty="0"/>
              <a:t>SSO</a:t>
            </a:r>
          </a:p>
          <a:p>
            <a:r>
              <a:rPr lang="en-US" sz="1400" dirty="0"/>
              <a:t>Cloud Directory</a:t>
            </a:r>
          </a:p>
          <a:p>
            <a:r>
              <a:rPr lang="en-US" sz="1400" dirty="0"/>
              <a:t>Directory Service</a:t>
            </a:r>
          </a:p>
          <a:p>
            <a:r>
              <a:rPr lang="en-US" sz="1400" dirty="0" err="1"/>
              <a:t>Cognito</a:t>
            </a:r>
            <a:endParaRPr lang="en-US" sz="1400" dirty="0"/>
          </a:p>
          <a:p>
            <a:r>
              <a:rPr lang="en-US" sz="1400" dirty="0" err="1"/>
              <a:t>GuardDuty</a:t>
            </a:r>
            <a:endParaRPr lang="en-US" sz="1400" dirty="0"/>
          </a:p>
          <a:p>
            <a:r>
              <a:rPr lang="en-US" sz="1400" dirty="0"/>
              <a:t>Inspector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Macie</a:t>
            </a:r>
          </a:p>
          <a:p>
            <a:r>
              <a:rPr lang="en-US" sz="1400" dirty="0"/>
              <a:t>Certificate Manager</a:t>
            </a:r>
          </a:p>
          <a:p>
            <a:r>
              <a:rPr lang="en-US" sz="1400" dirty="0" err="1"/>
              <a:t>CloudHSM</a:t>
            </a:r>
            <a:endParaRPr lang="en-US" sz="1400" dirty="0"/>
          </a:p>
          <a:p>
            <a:r>
              <a:rPr lang="en-US" sz="1400" dirty="0"/>
              <a:t>Key Management Service</a:t>
            </a:r>
          </a:p>
          <a:p>
            <a:r>
              <a:rPr lang="en-US" sz="1400" dirty="0"/>
              <a:t>Shield</a:t>
            </a:r>
          </a:p>
          <a:p>
            <a:r>
              <a:rPr lang="en-US" sz="1400" dirty="0"/>
              <a:t>WAF</a:t>
            </a:r>
          </a:p>
          <a:p>
            <a:endParaRPr lang="en-US" sz="1400" dirty="0"/>
          </a:p>
          <a:p>
            <a:endParaRPr lang="en-US" sz="14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6E17DE-34F2-D34C-BEF6-6A54EF71CCC5}"/>
              </a:ext>
            </a:extLst>
          </p:cNvPr>
          <p:cNvCxnSpPr>
            <a:cxnSpLocks/>
          </p:cNvCxnSpPr>
          <p:nvPr/>
        </p:nvCxnSpPr>
        <p:spPr>
          <a:xfrm>
            <a:off x="3203848" y="843558"/>
            <a:ext cx="0" cy="40324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322B33-0B7E-FD4E-A761-B68C2D2332BD}"/>
              </a:ext>
            </a:extLst>
          </p:cNvPr>
          <p:cNvCxnSpPr>
            <a:cxnSpLocks/>
          </p:cNvCxnSpPr>
          <p:nvPr/>
        </p:nvCxnSpPr>
        <p:spPr>
          <a:xfrm>
            <a:off x="6516216" y="843558"/>
            <a:ext cx="0" cy="40324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024D6B6-F33E-FF4F-B90C-D4CE0CCD1C39}"/>
              </a:ext>
            </a:extLst>
          </p:cNvPr>
          <p:cNvSpPr txBox="1"/>
          <p:nvPr/>
        </p:nvSpPr>
        <p:spPr>
          <a:xfrm>
            <a:off x="3527881" y="1851670"/>
            <a:ext cx="26642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AAD</a:t>
            </a:r>
          </a:p>
          <a:p>
            <a:r>
              <a:rPr lang="en-US" sz="1400" dirty="0"/>
              <a:t>AAD Identity Protection</a:t>
            </a:r>
          </a:p>
          <a:p>
            <a:r>
              <a:rPr lang="en-US" sz="1400" dirty="0"/>
              <a:t>AAD B2C</a:t>
            </a:r>
          </a:p>
          <a:p>
            <a:r>
              <a:rPr lang="en-US" sz="1400" dirty="0"/>
              <a:t>AAD Domain Services</a:t>
            </a:r>
          </a:p>
          <a:p>
            <a:r>
              <a:rPr lang="en-US" sz="1400" dirty="0"/>
              <a:t>Application Proxy</a:t>
            </a:r>
          </a:p>
          <a:p>
            <a:r>
              <a:rPr lang="en-US" sz="1400" dirty="0"/>
              <a:t>Security Center</a:t>
            </a:r>
          </a:p>
          <a:p>
            <a:r>
              <a:rPr lang="en-US" sz="1400" dirty="0"/>
              <a:t>Key Vault</a:t>
            </a:r>
          </a:p>
          <a:p>
            <a:r>
              <a:rPr lang="en-US" sz="1400" dirty="0"/>
              <a:t>Azure DDoS Protection</a:t>
            </a:r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46BD00-6908-9147-9F3A-F4A23582066B}"/>
              </a:ext>
            </a:extLst>
          </p:cNvPr>
          <p:cNvSpPr txBox="1"/>
          <p:nvPr/>
        </p:nvSpPr>
        <p:spPr>
          <a:xfrm>
            <a:off x="6660232" y="1851670"/>
            <a:ext cx="266429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Cloud IAM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Cloud Identity Aware 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Proxy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Cloud Data Loss 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Prevention API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Security Key Enforcement</a:t>
            </a:r>
          </a:p>
          <a:p>
            <a:r>
              <a:rPr lang="en-US" sz="1400" dirty="0"/>
              <a:t>Cloud Key Management Service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Cloud Security Scanner</a:t>
            </a:r>
          </a:p>
          <a:p>
            <a:endParaRPr lang="en-US" sz="1400" dirty="0"/>
          </a:p>
          <a:p>
            <a:endParaRPr lang="en-US" sz="1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EC1BCE-A003-7E4A-83AF-809CA1F75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53992"/>
            <a:ext cx="1944217" cy="10936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50C9218-0C0E-B74E-9331-8C497AE82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904" y="207242"/>
            <a:ext cx="2037524" cy="10663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D990B2B-5206-0249-AB85-A3CBF62AED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8264" y="207242"/>
            <a:ext cx="1272631" cy="12726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0FB7D5-6BA6-9A4E-8E2C-74797130FD52}"/>
              </a:ext>
            </a:extLst>
          </p:cNvPr>
          <p:cNvSpPr txBox="1"/>
          <p:nvPr/>
        </p:nvSpPr>
        <p:spPr>
          <a:xfrm rot="16200000">
            <a:off x="-1736394" y="1822496"/>
            <a:ext cx="4028667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Security &amp; Identity</a:t>
            </a:r>
            <a:endParaRPr lang="nb-NO" sz="2800" b="1" dirty="0">
              <a:solidFill>
                <a:schemeClr val="bg1">
                  <a:lumMod val="8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71717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6499D2-C3DC-AE44-BDAF-D059CA1ED639}"/>
              </a:ext>
            </a:extLst>
          </p:cNvPr>
          <p:cNvSpPr txBox="1"/>
          <p:nvPr/>
        </p:nvSpPr>
        <p:spPr>
          <a:xfrm>
            <a:off x="539550" y="1851670"/>
            <a:ext cx="26642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CloudWatch</a:t>
            </a:r>
            <a:endParaRPr lang="en-US" sz="1400" dirty="0"/>
          </a:p>
          <a:p>
            <a:r>
              <a:rPr lang="en-US" sz="1400" dirty="0" err="1"/>
              <a:t>CloudTrail</a:t>
            </a:r>
            <a:endParaRPr lang="en-US" sz="1400" dirty="0"/>
          </a:p>
          <a:p>
            <a:r>
              <a:rPr lang="en-US" sz="1400" dirty="0" err="1"/>
              <a:t>Config</a:t>
            </a:r>
            <a:endParaRPr lang="en-US" sz="1400" dirty="0"/>
          </a:p>
          <a:p>
            <a:r>
              <a:rPr lang="en-US" sz="1400" dirty="0" err="1"/>
              <a:t>OpsWorks</a:t>
            </a:r>
            <a:endParaRPr lang="en-US" sz="1400" dirty="0"/>
          </a:p>
          <a:p>
            <a:r>
              <a:rPr lang="en-US" sz="1400" dirty="0"/>
              <a:t>Personal Health Dashboard</a:t>
            </a:r>
          </a:p>
          <a:p>
            <a:r>
              <a:rPr lang="en-US" sz="1400" dirty="0"/>
              <a:t>System Manager</a:t>
            </a:r>
          </a:p>
          <a:p>
            <a:r>
              <a:rPr lang="en-US" sz="1400" dirty="0"/>
              <a:t>Trusted Advisor</a:t>
            </a:r>
          </a:p>
          <a:p>
            <a:endParaRPr lang="en-US" sz="14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6E17DE-34F2-D34C-BEF6-6A54EF71CCC5}"/>
              </a:ext>
            </a:extLst>
          </p:cNvPr>
          <p:cNvCxnSpPr>
            <a:cxnSpLocks/>
          </p:cNvCxnSpPr>
          <p:nvPr/>
        </p:nvCxnSpPr>
        <p:spPr>
          <a:xfrm>
            <a:off x="3203848" y="843558"/>
            <a:ext cx="0" cy="40324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322B33-0B7E-FD4E-A761-B68C2D2332BD}"/>
              </a:ext>
            </a:extLst>
          </p:cNvPr>
          <p:cNvCxnSpPr>
            <a:cxnSpLocks/>
          </p:cNvCxnSpPr>
          <p:nvPr/>
        </p:nvCxnSpPr>
        <p:spPr>
          <a:xfrm>
            <a:off x="6516216" y="843558"/>
            <a:ext cx="0" cy="40324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024D6B6-F33E-FF4F-B90C-D4CE0CCD1C39}"/>
              </a:ext>
            </a:extLst>
          </p:cNvPr>
          <p:cNvSpPr txBox="1"/>
          <p:nvPr/>
        </p:nvSpPr>
        <p:spPr>
          <a:xfrm>
            <a:off x="3527881" y="1851670"/>
            <a:ext cx="26642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Azure Advisor</a:t>
            </a:r>
          </a:p>
          <a:p>
            <a:r>
              <a:rPr lang="en-US" sz="1400" dirty="0"/>
              <a:t>Application Insights</a:t>
            </a:r>
          </a:p>
          <a:p>
            <a:r>
              <a:rPr lang="en-US" sz="1400" dirty="0"/>
              <a:t>Log Analytics</a:t>
            </a:r>
          </a:p>
          <a:p>
            <a:r>
              <a:rPr lang="en-US" sz="1400" dirty="0"/>
              <a:t>Azure Monitor</a:t>
            </a:r>
          </a:p>
          <a:p>
            <a:r>
              <a:rPr lang="en-US" sz="1400" dirty="0"/>
              <a:t>Network Watcher</a:t>
            </a:r>
          </a:p>
          <a:p>
            <a:endParaRPr 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46BD00-6908-9147-9F3A-F4A23582066B}"/>
              </a:ext>
            </a:extLst>
          </p:cNvPr>
          <p:cNvSpPr txBox="1"/>
          <p:nvPr/>
        </p:nvSpPr>
        <p:spPr>
          <a:xfrm>
            <a:off x="6660232" y="1851670"/>
            <a:ext cx="266429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Google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Stackdriver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 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Monitoring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Logging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Error reporting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Trace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Debugger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Cloud Management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EC1BCE-A003-7E4A-83AF-809CA1F75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53992"/>
            <a:ext cx="1944217" cy="10936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50C9218-0C0E-B74E-9331-8C497AE82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904" y="207242"/>
            <a:ext cx="2037524" cy="10663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D990B2B-5206-0249-AB85-A3CBF62AED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8264" y="207242"/>
            <a:ext cx="1272631" cy="12726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0FB7D5-6BA6-9A4E-8E2C-74797130FD52}"/>
              </a:ext>
            </a:extLst>
          </p:cNvPr>
          <p:cNvSpPr txBox="1"/>
          <p:nvPr/>
        </p:nvSpPr>
        <p:spPr>
          <a:xfrm rot="16200000">
            <a:off x="-1717154" y="1822496"/>
            <a:ext cx="3990195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Management Tools</a:t>
            </a:r>
            <a:endParaRPr lang="nb-NO" sz="2800" b="1" dirty="0">
              <a:solidFill>
                <a:schemeClr val="bg1">
                  <a:lumMod val="8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6228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6499D2-C3DC-AE44-BDAF-D059CA1ED639}"/>
              </a:ext>
            </a:extLst>
          </p:cNvPr>
          <p:cNvSpPr txBox="1"/>
          <p:nvPr/>
        </p:nvSpPr>
        <p:spPr>
          <a:xfrm>
            <a:off x="539550" y="1851670"/>
            <a:ext cx="26642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SageMaker</a:t>
            </a:r>
            <a:endParaRPr lang="en-US" sz="1400" dirty="0"/>
          </a:p>
          <a:p>
            <a:r>
              <a:rPr lang="en-US" sz="1400" dirty="0"/>
              <a:t>Comprehend</a:t>
            </a:r>
          </a:p>
          <a:p>
            <a:r>
              <a:rPr lang="en-US" sz="1400" dirty="0"/>
              <a:t>Lex</a:t>
            </a:r>
          </a:p>
          <a:p>
            <a:r>
              <a:rPr lang="en-US" sz="1400" dirty="0"/>
              <a:t>Polly</a:t>
            </a:r>
          </a:p>
          <a:p>
            <a:r>
              <a:rPr lang="en-US" sz="1400" dirty="0" err="1"/>
              <a:t>Rekognition</a:t>
            </a:r>
            <a:endParaRPr lang="en-US" sz="1400" dirty="0"/>
          </a:p>
          <a:p>
            <a:r>
              <a:rPr lang="en-US" sz="1400" dirty="0"/>
              <a:t>Machine Learning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Translate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Transcribe</a:t>
            </a:r>
          </a:p>
          <a:p>
            <a:r>
              <a:rPr lang="en-US" sz="1400" dirty="0" err="1"/>
              <a:t>DeepLens</a:t>
            </a:r>
            <a:endParaRPr lang="en-US" sz="1400" dirty="0"/>
          </a:p>
          <a:p>
            <a:r>
              <a:rPr lang="en-US" sz="1400" dirty="0"/>
              <a:t>Deep Learning AMIs</a:t>
            </a:r>
          </a:p>
          <a:p>
            <a:r>
              <a:rPr lang="en-US" sz="1400" dirty="0"/>
              <a:t>Apache </a:t>
            </a:r>
            <a:r>
              <a:rPr lang="en-US" sz="1400" dirty="0" err="1"/>
              <a:t>MXNet</a:t>
            </a:r>
            <a:endParaRPr lang="en-US" sz="1400" dirty="0"/>
          </a:p>
          <a:p>
            <a:r>
              <a:rPr lang="en-US" sz="1400" dirty="0" err="1"/>
              <a:t>TensorFlow</a:t>
            </a:r>
            <a:endParaRPr lang="en-US" sz="14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6E17DE-34F2-D34C-BEF6-6A54EF71CCC5}"/>
              </a:ext>
            </a:extLst>
          </p:cNvPr>
          <p:cNvCxnSpPr>
            <a:cxnSpLocks/>
          </p:cNvCxnSpPr>
          <p:nvPr/>
        </p:nvCxnSpPr>
        <p:spPr>
          <a:xfrm>
            <a:off x="3203848" y="843558"/>
            <a:ext cx="0" cy="40324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322B33-0B7E-FD4E-A761-B68C2D2332BD}"/>
              </a:ext>
            </a:extLst>
          </p:cNvPr>
          <p:cNvCxnSpPr>
            <a:cxnSpLocks/>
          </p:cNvCxnSpPr>
          <p:nvPr/>
        </p:nvCxnSpPr>
        <p:spPr>
          <a:xfrm>
            <a:off x="6516216" y="843558"/>
            <a:ext cx="0" cy="40324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024D6B6-F33E-FF4F-B90C-D4CE0CCD1C39}"/>
              </a:ext>
            </a:extLst>
          </p:cNvPr>
          <p:cNvSpPr txBox="1"/>
          <p:nvPr/>
        </p:nvSpPr>
        <p:spPr>
          <a:xfrm>
            <a:off x="3527881" y="1851670"/>
            <a:ext cx="266429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Machine Learning Services</a:t>
            </a:r>
          </a:p>
          <a:p>
            <a:r>
              <a:rPr lang="en-US" sz="1200" dirty="0"/>
              <a:t>Machine Learning Studio</a:t>
            </a:r>
          </a:p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Azure Bot Service</a:t>
            </a:r>
          </a:p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Cognitive Service</a:t>
            </a:r>
          </a:p>
          <a:p>
            <a:r>
              <a:rPr lang="en-US" sz="1200" dirty="0"/>
              <a:t>Computer Vision API</a:t>
            </a:r>
          </a:p>
          <a:p>
            <a:r>
              <a:rPr lang="en-US" sz="1200" dirty="0"/>
              <a:t>Face API</a:t>
            </a:r>
          </a:p>
          <a:p>
            <a:r>
              <a:rPr lang="en-US" sz="1200" dirty="0"/>
              <a:t>Content Moderator</a:t>
            </a:r>
          </a:p>
          <a:p>
            <a:r>
              <a:rPr lang="en-US" sz="1200" dirty="0"/>
              <a:t>Emotion API</a:t>
            </a:r>
          </a:p>
          <a:p>
            <a:r>
              <a:rPr lang="en-US" sz="1200" dirty="0"/>
              <a:t>Video Indexer</a:t>
            </a:r>
          </a:p>
          <a:p>
            <a:r>
              <a:rPr lang="en-US" sz="1200" dirty="0"/>
              <a:t>Various Speeches API</a:t>
            </a:r>
          </a:p>
          <a:p>
            <a:r>
              <a:rPr lang="en-US" sz="1200" dirty="0"/>
              <a:t>LUIS</a:t>
            </a:r>
          </a:p>
          <a:p>
            <a:r>
              <a:rPr lang="en-US" sz="1200" dirty="0"/>
              <a:t>Text Analytics API</a:t>
            </a:r>
          </a:p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Translator Text API</a:t>
            </a:r>
          </a:p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Recommendations API</a:t>
            </a:r>
          </a:p>
          <a:p>
            <a:r>
              <a:rPr lang="en-US" sz="1200" dirty="0"/>
              <a:t>Bing APIs</a:t>
            </a:r>
          </a:p>
          <a:p>
            <a:r>
              <a:rPr lang="en-US" sz="1200" dirty="0"/>
              <a:t>Microsoft Genomics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46BD00-6908-9147-9F3A-F4A23582066B}"/>
              </a:ext>
            </a:extLst>
          </p:cNvPr>
          <p:cNvSpPr txBox="1"/>
          <p:nvPr/>
        </p:nvSpPr>
        <p:spPr>
          <a:xfrm>
            <a:off x="6660232" y="1851670"/>
            <a:ext cx="26642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Cloud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AutoML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400" dirty="0"/>
              <a:t>Cloud ML Engine</a:t>
            </a:r>
          </a:p>
          <a:p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DialogFlow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 Enterprise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Cloud Natural Language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Cloud Speech API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Cloud Translation API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Cloud Vision API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Cloud Video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Intellegence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EC1BCE-A003-7E4A-83AF-809CA1F75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53992"/>
            <a:ext cx="1944217" cy="10936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50C9218-0C0E-B74E-9331-8C497AE82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904" y="207242"/>
            <a:ext cx="2037524" cy="10663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D990B2B-5206-0249-AB85-A3CBF62AED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8264" y="207242"/>
            <a:ext cx="1272631" cy="12726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0FB7D5-6BA6-9A4E-8E2C-74797130FD52}"/>
              </a:ext>
            </a:extLst>
          </p:cNvPr>
          <p:cNvSpPr txBox="1"/>
          <p:nvPr/>
        </p:nvSpPr>
        <p:spPr>
          <a:xfrm rot="16200000">
            <a:off x="-614286" y="1822496"/>
            <a:ext cx="1784463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ML &amp; AI</a:t>
            </a:r>
            <a:endParaRPr lang="nb-NO" sz="2800" b="1" dirty="0">
              <a:solidFill>
                <a:schemeClr val="bg1">
                  <a:lumMod val="8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64251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Cloud battles: </a:t>
            </a:r>
            <a:br>
              <a:rPr lang="en-US" b="1" dirty="0"/>
            </a:br>
            <a:r>
              <a:rPr lang="en-US" b="1" dirty="0"/>
              <a:t>Choosing Azure, AWS or Google battleships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0D050E-CE3E-1E4A-ABDF-BBEE4618A1E1}"/>
              </a:ext>
            </a:extLst>
          </p:cNvPr>
          <p:cNvSpPr txBox="1"/>
          <p:nvPr/>
        </p:nvSpPr>
        <p:spPr>
          <a:xfrm>
            <a:off x="6768438" y="4225636"/>
            <a:ext cx="21111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Viktorija Almazova</a:t>
            </a:r>
          </a:p>
          <a:p>
            <a:pPr algn="r"/>
            <a:r>
              <a:rPr lang="en-US" sz="1600" dirty="0"/>
              <a:t>Cloudworks</a:t>
            </a:r>
            <a:endParaRPr lang="nb-NO" sz="1600" dirty="0"/>
          </a:p>
        </p:txBody>
      </p:sp>
    </p:spTree>
    <p:extLst>
      <p:ext uri="{BB962C8B-B14F-4D97-AF65-F5344CB8AC3E}">
        <p14:creationId xmlns:p14="http://schemas.microsoft.com/office/powerpoint/2010/main" val="4130912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6499D2-C3DC-AE44-BDAF-D059CA1ED639}"/>
              </a:ext>
            </a:extLst>
          </p:cNvPr>
          <p:cNvSpPr txBox="1"/>
          <p:nvPr/>
        </p:nvSpPr>
        <p:spPr>
          <a:xfrm>
            <a:off x="539550" y="1851670"/>
            <a:ext cx="266429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Console</a:t>
            </a:r>
          </a:p>
          <a:p>
            <a:r>
              <a:rPr lang="en-US" sz="1400" dirty="0"/>
              <a:t>CLI</a:t>
            </a:r>
          </a:p>
          <a:p>
            <a:r>
              <a:rPr lang="en-US" sz="1400" dirty="0" err="1"/>
              <a:t>CloudFormation</a:t>
            </a:r>
            <a:endParaRPr lang="en-US" sz="1400" dirty="0"/>
          </a:p>
          <a:p>
            <a:r>
              <a:rPr lang="en-US" sz="1400" dirty="0"/>
              <a:t>API</a:t>
            </a:r>
          </a:p>
          <a:p>
            <a:endParaRPr lang="en-US" sz="1400" dirty="0"/>
          </a:p>
          <a:p>
            <a:r>
              <a:rPr lang="en-US" sz="1400" dirty="0" err="1"/>
              <a:t>CodeStar</a:t>
            </a:r>
            <a:endParaRPr lang="en-US" sz="1400" dirty="0"/>
          </a:p>
          <a:p>
            <a:r>
              <a:rPr lang="en-US" sz="1400" dirty="0" err="1"/>
              <a:t>CodeDeploy</a:t>
            </a:r>
            <a:endParaRPr lang="en-US" sz="1400" dirty="0"/>
          </a:p>
          <a:p>
            <a:r>
              <a:rPr lang="en-US" sz="1400" dirty="0"/>
              <a:t>X-Ray </a:t>
            </a:r>
          </a:p>
          <a:p>
            <a:r>
              <a:rPr lang="en-US" sz="1400" dirty="0" err="1"/>
              <a:t>CodeCommit</a:t>
            </a:r>
            <a:endParaRPr lang="en-US" sz="1400" dirty="0"/>
          </a:p>
          <a:p>
            <a:r>
              <a:rPr lang="en-US" sz="1400" dirty="0" err="1"/>
              <a:t>CodePipeline</a:t>
            </a:r>
            <a:endParaRPr lang="en-US" sz="1400" dirty="0"/>
          </a:p>
          <a:p>
            <a:r>
              <a:rPr lang="en-US" sz="1400" dirty="0" err="1"/>
              <a:t>CodeBuild</a:t>
            </a:r>
            <a:endParaRPr lang="en-US" sz="1400" dirty="0"/>
          </a:p>
          <a:p>
            <a:r>
              <a:rPr lang="en-US" sz="1400" dirty="0"/>
              <a:t>Cloud9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6E17DE-34F2-D34C-BEF6-6A54EF71CCC5}"/>
              </a:ext>
            </a:extLst>
          </p:cNvPr>
          <p:cNvCxnSpPr>
            <a:cxnSpLocks/>
          </p:cNvCxnSpPr>
          <p:nvPr/>
        </p:nvCxnSpPr>
        <p:spPr>
          <a:xfrm>
            <a:off x="3203848" y="843558"/>
            <a:ext cx="0" cy="40324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322B33-0B7E-FD4E-A761-B68C2D2332BD}"/>
              </a:ext>
            </a:extLst>
          </p:cNvPr>
          <p:cNvCxnSpPr>
            <a:cxnSpLocks/>
          </p:cNvCxnSpPr>
          <p:nvPr/>
        </p:nvCxnSpPr>
        <p:spPr>
          <a:xfrm>
            <a:off x="6516216" y="843558"/>
            <a:ext cx="0" cy="40324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024D6B6-F33E-FF4F-B90C-D4CE0CCD1C39}"/>
              </a:ext>
            </a:extLst>
          </p:cNvPr>
          <p:cNvSpPr txBox="1"/>
          <p:nvPr/>
        </p:nvSpPr>
        <p:spPr>
          <a:xfrm>
            <a:off x="3527881" y="1851670"/>
            <a:ext cx="26642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Azure portal</a:t>
            </a:r>
          </a:p>
          <a:p>
            <a:r>
              <a:rPr lang="en-US" sz="1400" dirty="0" err="1"/>
              <a:t>Cli</a:t>
            </a:r>
            <a:endParaRPr lang="en-US" sz="1400" dirty="0"/>
          </a:p>
          <a:p>
            <a:r>
              <a:rPr lang="en-US" sz="1400" dirty="0"/>
              <a:t>Cloud Shell</a:t>
            </a:r>
          </a:p>
          <a:p>
            <a:r>
              <a:rPr lang="en-US" sz="1400" dirty="0"/>
              <a:t>Azure Resource Manager</a:t>
            </a:r>
          </a:p>
          <a:p>
            <a:r>
              <a:rPr lang="en-US" sz="1400" dirty="0"/>
              <a:t>API</a:t>
            </a:r>
          </a:p>
          <a:p>
            <a:endParaRPr lang="en-US" sz="1400" dirty="0"/>
          </a:p>
          <a:p>
            <a:r>
              <a:rPr lang="en-US" sz="1400" dirty="0"/>
              <a:t>VSTS</a:t>
            </a:r>
          </a:p>
          <a:p>
            <a:r>
              <a:rPr lang="en-US" sz="1400" dirty="0"/>
              <a:t>Visual Studio App Center</a:t>
            </a:r>
          </a:p>
          <a:p>
            <a:r>
              <a:rPr lang="en-US" sz="1400" dirty="0"/>
              <a:t>Azure </a:t>
            </a:r>
            <a:r>
              <a:rPr lang="en-US" sz="1400" dirty="0" err="1"/>
              <a:t>DevTest</a:t>
            </a:r>
            <a:r>
              <a:rPr lang="en-US" sz="1400" dirty="0"/>
              <a:t> Labs</a:t>
            </a:r>
          </a:p>
          <a:p>
            <a:r>
              <a:rPr lang="en-US" sz="1400" dirty="0"/>
              <a:t>App Insights</a:t>
            </a:r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46BD00-6908-9147-9F3A-F4A23582066B}"/>
              </a:ext>
            </a:extLst>
          </p:cNvPr>
          <p:cNvSpPr txBox="1"/>
          <p:nvPr/>
        </p:nvSpPr>
        <p:spPr>
          <a:xfrm>
            <a:off x="6660232" y="1851670"/>
            <a:ext cx="26642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Cloud Console</a:t>
            </a:r>
          </a:p>
          <a:p>
            <a:r>
              <a:rPr lang="en-US" sz="1400" dirty="0"/>
              <a:t>Cloud Shell</a:t>
            </a:r>
          </a:p>
          <a:p>
            <a:r>
              <a:rPr lang="en-US" sz="1400" dirty="0"/>
              <a:t>API</a:t>
            </a:r>
          </a:p>
          <a:p>
            <a:endParaRPr lang="en-US" sz="1400" dirty="0"/>
          </a:p>
          <a:p>
            <a:r>
              <a:rPr lang="en-US" sz="1400" dirty="0"/>
              <a:t>Container Registry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Container Builder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Cloud Source Repositories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Cloud Tools for IntelliJ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Cloud Test Lab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EC1BCE-A003-7E4A-83AF-809CA1F75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53992"/>
            <a:ext cx="1944217" cy="10936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50C9218-0C0E-B74E-9331-8C497AE82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904" y="207242"/>
            <a:ext cx="2037524" cy="10663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D990B2B-5206-0249-AB85-A3CBF62AED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8264" y="207242"/>
            <a:ext cx="1272631" cy="12726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0FB7D5-6BA6-9A4E-8E2C-74797130FD52}"/>
              </a:ext>
            </a:extLst>
          </p:cNvPr>
          <p:cNvSpPr txBox="1"/>
          <p:nvPr/>
        </p:nvSpPr>
        <p:spPr>
          <a:xfrm rot="16200000">
            <a:off x="-799435" y="1822496"/>
            <a:ext cx="2154757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Dev Tools</a:t>
            </a:r>
            <a:endParaRPr lang="nb-NO" sz="2800" b="1" dirty="0">
              <a:solidFill>
                <a:schemeClr val="bg1">
                  <a:lumMod val="8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12864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6499D2-C3DC-AE44-BDAF-D059CA1ED639}"/>
              </a:ext>
            </a:extLst>
          </p:cNvPr>
          <p:cNvSpPr txBox="1"/>
          <p:nvPr/>
        </p:nvSpPr>
        <p:spPr>
          <a:xfrm>
            <a:off x="539550" y="1851670"/>
            <a:ext cx="266429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MQ/SQS</a:t>
            </a:r>
          </a:p>
          <a:p>
            <a:r>
              <a:rPr lang="en-US" sz="1400" dirty="0" err="1"/>
              <a:t>WorkSpaces</a:t>
            </a:r>
            <a:endParaRPr lang="en-US" sz="1400" dirty="0"/>
          </a:p>
          <a:p>
            <a:r>
              <a:rPr lang="en-US" sz="1400" dirty="0" err="1"/>
              <a:t>AppStream</a:t>
            </a:r>
            <a:r>
              <a:rPr lang="en-US" sz="1400" dirty="0"/>
              <a:t> 2.0</a:t>
            </a:r>
          </a:p>
          <a:p>
            <a:endParaRPr lang="en-US" sz="1400" dirty="0"/>
          </a:p>
          <a:p>
            <a:r>
              <a:rPr lang="en-US" sz="1400" dirty="0" err="1"/>
              <a:t>IoT</a:t>
            </a:r>
            <a:r>
              <a:rPr lang="en-US" sz="1400" dirty="0"/>
              <a:t> Core</a:t>
            </a:r>
          </a:p>
          <a:p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FreeRTOS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400" dirty="0" err="1"/>
              <a:t>Greengrass</a:t>
            </a:r>
            <a:endParaRPr lang="en-US" sz="1400" dirty="0"/>
          </a:p>
          <a:p>
            <a:r>
              <a:rPr lang="en-US" sz="1400" dirty="0" err="1"/>
              <a:t>IoT</a:t>
            </a:r>
            <a:r>
              <a:rPr lang="en-US" sz="1400" dirty="0"/>
              <a:t> Device Management</a:t>
            </a:r>
          </a:p>
          <a:p>
            <a:endParaRPr lang="en-US" sz="1400" dirty="0"/>
          </a:p>
          <a:p>
            <a:r>
              <a:rPr lang="en-US" sz="1400" dirty="0" err="1"/>
              <a:t>GameLift</a:t>
            </a:r>
            <a:endParaRPr lang="en-US" sz="1400" dirty="0"/>
          </a:p>
          <a:p>
            <a:r>
              <a:rPr lang="en-US" sz="1400" dirty="0"/>
              <a:t>Lumberyard</a:t>
            </a:r>
          </a:p>
          <a:p>
            <a:endParaRPr lang="en-US" sz="1400" dirty="0"/>
          </a:p>
          <a:p>
            <a:endParaRPr lang="en-US" sz="14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6E17DE-34F2-D34C-BEF6-6A54EF71CCC5}"/>
              </a:ext>
            </a:extLst>
          </p:cNvPr>
          <p:cNvCxnSpPr>
            <a:cxnSpLocks/>
          </p:cNvCxnSpPr>
          <p:nvPr/>
        </p:nvCxnSpPr>
        <p:spPr>
          <a:xfrm>
            <a:off x="3203848" y="843558"/>
            <a:ext cx="0" cy="40324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322B33-0B7E-FD4E-A761-B68C2D2332BD}"/>
              </a:ext>
            </a:extLst>
          </p:cNvPr>
          <p:cNvCxnSpPr>
            <a:cxnSpLocks/>
          </p:cNvCxnSpPr>
          <p:nvPr/>
        </p:nvCxnSpPr>
        <p:spPr>
          <a:xfrm>
            <a:off x="6516216" y="843558"/>
            <a:ext cx="0" cy="40324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024D6B6-F33E-FF4F-B90C-D4CE0CCD1C39}"/>
              </a:ext>
            </a:extLst>
          </p:cNvPr>
          <p:cNvSpPr txBox="1"/>
          <p:nvPr/>
        </p:nvSpPr>
        <p:spPr>
          <a:xfrm>
            <a:off x="3527881" y="1851670"/>
            <a:ext cx="266429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Logic Apps</a:t>
            </a:r>
          </a:p>
          <a:p>
            <a:r>
              <a:rPr lang="en-US" sz="1400" dirty="0" err="1"/>
              <a:t>Noitification</a:t>
            </a:r>
            <a:r>
              <a:rPr lang="en-US" sz="1400" dirty="0"/>
              <a:t> Hubs</a:t>
            </a:r>
          </a:p>
          <a:p>
            <a:r>
              <a:rPr lang="en-US" sz="1400" dirty="0"/>
              <a:t>Event Hubs</a:t>
            </a:r>
          </a:p>
          <a:p>
            <a:endParaRPr lang="en-US" sz="1400" dirty="0"/>
          </a:p>
          <a:p>
            <a:r>
              <a:rPr lang="en-US" sz="1400" dirty="0" err="1"/>
              <a:t>IoT</a:t>
            </a:r>
            <a:r>
              <a:rPr lang="en-US" sz="1400" dirty="0"/>
              <a:t> Hub</a:t>
            </a:r>
          </a:p>
          <a:p>
            <a:r>
              <a:rPr lang="en-US" sz="1400" dirty="0" err="1"/>
              <a:t>IoT</a:t>
            </a:r>
            <a:r>
              <a:rPr lang="en-US" sz="1400" dirty="0"/>
              <a:t> Edge</a:t>
            </a:r>
          </a:p>
          <a:p>
            <a:endParaRPr 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46BD00-6908-9147-9F3A-F4A23582066B}"/>
              </a:ext>
            </a:extLst>
          </p:cNvPr>
          <p:cNvSpPr txBox="1"/>
          <p:nvPr/>
        </p:nvSpPr>
        <p:spPr>
          <a:xfrm>
            <a:off x="6660232" y="1851670"/>
            <a:ext cx="26642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BigQuery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400" dirty="0"/>
              <a:t>Cloud Dataflow</a:t>
            </a:r>
          </a:p>
          <a:p>
            <a:r>
              <a:rPr lang="en-US" sz="1400" dirty="0" err="1"/>
              <a:t>DataProc</a:t>
            </a:r>
            <a:endParaRPr lang="en-US" sz="1400" dirty="0"/>
          </a:p>
          <a:p>
            <a:r>
              <a:rPr lang="en-US" sz="1400" dirty="0" err="1"/>
              <a:t>Datalab</a:t>
            </a:r>
            <a:endParaRPr lang="en-US" sz="1400" dirty="0"/>
          </a:p>
          <a:p>
            <a:r>
              <a:rPr lang="en-US" sz="1400" dirty="0" err="1"/>
              <a:t>Dataprep</a:t>
            </a:r>
            <a:endParaRPr lang="en-US" sz="1400" dirty="0"/>
          </a:p>
          <a:p>
            <a:r>
              <a:rPr lang="en-US" sz="1400" dirty="0"/>
              <a:t>Genomics</a:t>
            </a:r>
          </a:p>
          <a:p>
            <a:endParaRPr lang="en-US" sz="1400" dirty="0"/>
          </a:p>
          <a:p>
            <a:r>
              <a:rPr lang="en-US" sz="1400" dirty="0"/>
              <a:t>Cloud </a:t>
            </a:r>
            <a:r>
              <a:rPr lang="en-US" sz="1400" dirty="0" err="1"/>
              <a:t>IoT</a:t>
            </a:r>
            <a:r>
              <a:rPr lang="en-US" sz="1400" dirty="0"/>
              <a:t> Core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EC1BCE-A003-7E4A-83AF-809CA1F75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53992"/>
            <a:ext cx="1944217" cy="10936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50C9218-0C0E-B74E-9331-8C497AE82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904" y="207242"/>
            <a:ext cx="2037524" cy="10663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D990B2B-5206-0249-AB85-A3CBF62AED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8264" y="207242"/>
            <a:ext cx="1272631" cy="12726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0FB7D5-6BA6-9A4E-8E2C-74797130FD52}"/>
              </a:ext>
            </a:extLst>
          </p:cNvPr>
          <p:cNvSpPr txBox="1"/>
          <p:nvPr/>
        </p:nvSpPr>
        <p:spPr>
          <a:xfrm rot="16200000">
            <a:off x="-580624" y="1822496"/>
            <a:ext cx="1717137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Various</a:t>
            </a:r>
            <a:endParaRPr lang="nb-NO" sz="2800" b="1" dirty="0">
              <a:solidFill>
                <a:schemeClr val="bg1">
                  <a:lumMod val="8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17323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9C5FA-F46B-3C41-8E32-2E9D2B3CF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pricing</a:t>
            </a:r>
            <a:endParaRPr lang="nb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D520B-ED9A-9F49-933A-6CE463A68D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Prices go down</a:t>
            </a:r>
          </a:p>
          <a:p>
            <a:r>
              <a:rPr lang="en-US" dirty="0"/>
              <a:t>Discounting options increase</a:t>
            </a:r>
          </a:p>
          <a:p>
            <a:r>
              <a:rPr lang="en-US" dirty="0"/>
              <a:t>Per second billing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E6BCBD-B37D-5D43-B2A7-B46615D3D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1563688"/>
            <a:ext cx="1944217" cy="10936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C92D8A-56D4-524F-B4CA-0DAA0C0B7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2773503"/>
            <a:ext cx="2037524" cy="10663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5FD977-F795-6046-8AFA-87561FB142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9832" y="3507854"/>
            <a:ext cx="1272631" cy="127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774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E0F6AB-B487-284F-B650-25A50B99F0F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253097" y="2236440"/>
            <a:ext cx="3584398" cy="20162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78E892-C285-C147-BA23-92A11DA3408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4226839" y="2397708"/>
            <a:ext cx="3810000" cy="1993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5649CC-D430-E140-B3DE-A3C89214BED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2845694" y="185223"/>
            <a:ext cx="6572290" cy="1670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F1DEEB-BFF0-E141-8652-5A036FE9C73C}"/>
              </a:ext>
            </a:extLst>
          </p:cNvPr>
          <p:cNvSpPr txBox="1"/>
          <p:nvPr/>
        </p:nvSpPr>
        <p:spPr>
          <a:xfrm>
            <a:off x="1403648" y="1480836"/>
            <a:ext cx="6768752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tx2">
                    <a:lumMod val="65000"/>
                    <a:lumOff val="3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What to choose?</a:t>
            </a:r>
            <a:endParaRPr lang="nb-NO" sz="5400" b="1" dirty="0">
              <a:solidFill>
                <a:schemeClr val="tx2">
                  <a:lumMod val="65000"/>
                  <a:lumOff val="3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32471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Resources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nb-NO" dirty="0"/>
              <a:t>Slides and demos from the conference will be available at github.com/nordicinfrastructureconference/2018 (bit.ly/2y7JhA3)</a:t>
            </a:r>
          </a:p>
        </p:txBody>
      </p:sp>
    </p:spTree>
    <p:extLst>
      <p:ext uri="{BB962C8B-B14F-4D97-AF65-F5344CB8AC3E}">
        <p14:creationId xmlns:p14="http://schemas.microsoft.com/office/powerpoint/2010/main" val="585670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E0F6AB-B487-284F-B650-25A50B99F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289608"/>
            <a:ext cx="3584398" cy="20162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78E892-C285-C147-BA23-92A11DA34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864" y="2366888"/>
            <a:ext cx="3810000" cy="1993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5649CC-D430-E140-B3DE-A3C89214BE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808" y="627534"/>
            <a:ext cx="6572290" cy="167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391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5615608" y="563061"/>
            <a:ext cx="3528392" cy="3671987"/>
          </a:xfrm>
        </p:spPr>
        <p:txBody>
          <a:bodyPr>
            <a:normAutofit/>
          </a:bodyPr>
          <a:lstStyle/>
          <a:p>
            <a:r>
              <a:rPr lang="en-AU" dirty="0"/>
              <a:t>2006</a:t>
            </a:r>
          </a:p>
          <a:p>
            <a:endParaRPr lang="en-AU" dirty="0"/>
          </a:p>
          <a:p>
            <a:r>
              <a:rPr lang="en-AU" dirty="0">
                <a:solidFill>
                  <a:schemeClr val="tx1"/>
                </a:solidFill>
              </a:rPr>
              <a:t>AWS invented Cloud market</a:t>
            </a:r>
          </a:p>
          <a:p>
            <a:r>
              <a:rPr lang="en-AU" dirty="0">
                <a:solidFill>
                  <a:schemeClr val="tx1"/>
                </a:solidFill>
              </a:rPr>
              <a:t>Started with EC2 and S3</a:t>
            </a:r>
          </a:p>
          <a:p>
            <a:r>
              <a:rPr lang="en-AU" dirty="0"/>
              <a:t>by 2009 it was mostly used by </a:t>
            </a:r>
            <a:r>
              <a:rPr lang="en-AU" dirty="0" err="1"/>
              <a:t>startups</a:t>
            </a:r>
            <a:endParaRPr lang="en-AU" dirty="0"/>
          </a:p>
          <a:p>
            <a:r>
              <a:rPr lang="en-AU" dirty="0"/>
              <a:t>As IaaS starter</a:t>
            </a:r>
          </a:p>
          <a:p>
            <a:endParaRPr lang="en-AU" dirty="0">
              <a:solidFill>
                <a:schemeClr val="tx1"/>
              </a:solidFill>
            </a:endParaRP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6F9A23-6EEA-294C-94FC-C6CA6A6F9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1" y="267494"/>
            <a:ext cx="5504611" cy="30963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14E88EF-B06D-F543-9667-62634612F297}"/>
              </a:ext>
            </a:extLst>
          </p:cNvPr>
          <p:cNvSpPr/>
          <p:nvPr/>
        </p:nvSpPr>
        <p:spPr>
          <a:xfrm>
            <a:off x="611560" y="3873716"/>
            <a:ext cx="7742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 err="1"/>
              <a:t>Netflix</a:t>
            </a:r>
            <a:r>
              <a:rPr lang="nb-NO" dirty="0"/>
              <a:t>, </a:t>
            </a:r>
            <a:r>
              <a:rPr lang="nb-NO" dirty="0" err="1"/>
              <a:t>Airbnb</a:t>
            </a:r>
            <a:r>
              <a:rPr lang="nb-NO" dirty="0"/>
              <a:t>, BMW, </a:t>
            </a:r>
            <a:r>
              <a:rPr lang="nb-NO" dirty="0" err="1"/>
              <a:t>Spotify</a:t>
            </a:r>
            <a:r>
              <a:rPr lang="nb-NO" dirty="0"/>
              <a:t>, British Gas, Dow Jones, </a:t>
            </a:r>
            <a:r>
              <a:rPr lang="nb-NO" dirty="0" err="1"/>
              <a:t>Kellog’s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3807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14587D-98AA-4A42-B087-B828AAD08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67494"/>
            <a:ext cx="8135546" cy="410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73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5580112" y="555526"/>
            <a:ext cx="3384376" cy="3671987"/>
          </a:xfrm>
        </p:spPr>
        <p:txBody>
          <a:bodyPr>
            <a:normAutofit/>
          </a:bodyPr>
          <a:lstStyle/>
          <a:p>
            <a:r>
              <a:rPr lang="en-AU" dirty="0"/>
              <a:t>Amazon's biggest strength is its dominance of the public cloud market </a:t>
            </a:r>
          </a:p>
          <a:p>
            <a:endParaRPr lang="en-AU" dirty="0"/>
          </a:p>
          <a:p>
            <a:r>
              <a:rPr lang="en-AU" dirty="0"/>
              <a:t>Amazon’s infrastructure is enormous</a:t>
            </a:r>
          </a:p>
          <a:p>
            <a:endParaRPr lang="en-AU" dirty="0"/>
          </a:p>
          <a:p>
            <a:r>
              <a:rPr lang="en-AU" dirty="0"/>
              <a:t>AWS has a huge and growing array of available services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6F9A23-6EEA-294C-94FC-C6CA6A6F9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1" y="267494"/>
            <a:ext cx="5504611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585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5436096" y="555526"/>
            <a:ext cx="3528392" cy="3671987"/>
          </a:xfrm>
        </p:spPr>
        <p:txBody>
          <a:bodyPr>
            <a:normAutofit/>
          </a:bodyPr>
          <a:lstStyle/>
          <a:p>
            <a:r>
              <a:rPr lang="en-US" dirty="0"/>
              <a:t>2010</a:t>
            </a:r>
          </a:p>
          <a:p>
            <a:endParaRPr lang="en-US" dirty="0"/>
          </a:p>
          <a:p>
            <a:r>
              <a:rPr lang="en-US" dirty="0"/>
              <a:t>Started as PaaS</a:t>
            </a:r>
          </a:p>
          <a:p>
            <a:r>
              <a:rPr lang="en-US" dirty="0"/>
              <a:t>Choice for Corporates</a:t>
            </a:r>
          </a:p>
          <a:p>
            <a:r>
              <a:rPr lang="en-US" dirty="0"/>
              <a:t>Hybrid connection</a:t>
            </a:r>
          </a:p>
          <a:p>
            <a:r>
              <a:rPr lang="en-US" dirty="0"/>
              <a:t>MS products</a:t>
            </a:r>
          </a:p>
          <a:p>
            <a:endParaRPr lang="en-US" dirty="0"/>
          </a:p>
          <a:p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926240-DD9B-C449-B495-DAECFF2E3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4544" y="339502"/>
            <a:ext cx="5916581" cy="30963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F84705-FAFC-CD4E-8440-153430CFEAF5}"/>
              </a:ext>
            </a:extLst>
          </p:cNvPr>
          <p:cNvSpPr/>
          <p:nvPr/>
        </p:nvSpPr>
        <p:spPr>
          <a:xfrm>
            <a:off x="611560" y="3873716"/>
            <a:ext cx="7742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 err="1"/>
              <a:t>Pixar</a:t>
            </a:r>
            <a:r>
              <a:rPr lang="nb-NO" dirty="0"/>
              <a:t>, Maersk, Hershey, Boeing </a:t>
            </a:r>
          </a:p>
        </p:txBody>
      </p:sp>
    </p:spTree>
    <p:extLst>
      <p:ext uri="{BB962C8B-B14F-4D97-AF65-F5344CB8AC3E}">
        <p14:creationId xmlns:p14="http://schemas.microsoft.com/office/powerpoint/2010/main" val="3938287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EEB39E-857A-0549-A106-0AFE701A9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67494"/>
            <a:ext cx="7263975" cy="456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53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5436096" y="555526"/>
            <a:ext cx="3528392" cy="3671987"/>
          </a:xfrm>
        </p:spPr>
        <p:txBody>
          <a:bodyPr>
            <a:normAutofit lnSpcReduction="10000"/>
          </a:bodyPr>
          <a:lstStyle/>
          <a:p>
            <a:r>
              <a:rPr lang="en-AU" dirty="0"/>
              <a:t>Microsoft is frequently chosen as a strategic cloud provider by customers that are committed to Microsoft technologies</a:t>
            </a:r>
          </a:p>
          <a:p>
            <a:r>
              <a:rPr lang="en-AU" dirty="0"/>
              <a:t>support for hybrid cloud environments, including its Azure Stack software</a:t>
            </a:r>
          </a:p>
          <a:p>
            <a:r>
              <a:rPr lang="en-AU" dirty="0"/>
              <a:t>embrace of Linux and other open source technologies has also helped attract some enterprises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926240-DD9B-C449-B495-DAECFF2E3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4544" y="339502"/>
            <a:ext cx="5916581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381288"/>
      </p:ext>
    </p:extLst>
  </p:cSld>
  <p:clrMapOvr>
    <a:masterClrMapping/>
  </p:clrMapOvr>
</p:sld>
</file>

<file path=ppt/theme/theme1.xml><?xml version="1.0" encoding="utf-8"?>
<a:theme xmlns:a="http://schemas.openxmlformats.org/drawingml/2006/main" name="PPT-mal_NIC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D51032C51DA24458A9FF9BD331C77C3" ma:contentTypeVersion="2" ma:contentTypeDescription="Opprett et nytt dokument." ma:contentTypeScope="" ma:versionID="4b85e52c484fa3d3aedd82cb48e1a044">
  <xsd:schema xmlns:xsd="http://www.w3.org/2001/XMLSchema" xmlns:xs="http://www.w3.org/2001/XMLSchema" xmlns:p="http://schemas.microsoft.com/office/2006/metadata/properties" xmlns:ns2="928efe62-90f7-4330-b3a0-5b3e20b49c2b" targetNamespace="http://schemas.microsoft.com/office/2006/metadata/properties" ma:root="true" ma:fieldsID="82d756963f2f4b57586f0cd774224fd0" ns2:_="">
    <xsd:import namespace="928efe62-90f7-4330-b3a0-5b3e20b49c2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8efe62-90f7-4330-b3a0-5b3e20b49c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58B8D88-7621-49EE-87E3-7FF284363B3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6FD79E-18DF-4718-B9D0-EA36CF94E5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8efe62-90f7-4330-b3a0-5b3e20b49c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9D328D-E1E5-4167-AFF9-93EDD9EDCF20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928efe62-90f7-4330-b3a0-5b3e20b49c2b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PPT-mal_NIC.potx</Template>
  <TotalTime>2053</TotalTime>
  <Words>665</Words>
  <Application>Microsoft Macintosh PowerPoint</Application>
  <PresentationFormat>On-screen Show (16:9)</PresentationFormat>
  <Paragraphs>284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Museo Sans 100</vt:lpstr>
      <vt:lpstr>Museo Sans 300</vt:lpstr>
      <vt:lpstr>Verdana</vt:lpstr>
      <vt:lpstr>PPT-mal_NIC</vt:lpstr>
      <vt:lpstr>PowerPoint Presentation</vt:lpstr>
      <vt:lpstr>Cloud battles:  Choosing Azure, AWS or Google battleships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Cloud pricing</vt:lpstr>
      <vt:lpstr>PowerPoint Presentation</vt:lpstr>
      <vt:lpstr>Resources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tn</dc:creator>
  <cp:lastModifiedBy>Viktorija Almazova</cp:lastModifiedBy>
  <cp:revision>123</cp:revision>
  <dcterms:created xsi:type="dcterms:W3CDTF">2012-11-21T10:27:26Z</dcterms:created>
  <dcterms:modified xsi:type="dcterms:W3CDTF">2018-02-07T08:24:53Z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0x0101008D51032C51DA24458A9FF9BD331C77C3</vt:lpwstr>
  </property>
</Properties>
</file>